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8.jpg" ContentType="image/jpeg"/>
  <Override PartName="/ppt/media/image39.jpg" ContentType="image/jpeg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4" r:id="rId4"/>
    <p:sldId id="259" r:id="rId5"/>
    <p:sldId id="268" r:id="rId6"/>
    <p:sldId id="280" r:id="rId7"/>
    <p:sldId id="269" r:id="rId8"/>
    <p:sldId id="270" r:id="rId9"/>
    <p:sldId id="271" r:id="rId10"/>
    <p:sldId id="272" r:id="rId11"/>
    <p:sldId id="265" r:id="rId12"/>
    <p:sldId id="266" r:id="rId13"/>
    <p:sldId id="267" r:id="rId14"/>
    <p:sldId id="260" r:id="rId15"/>
    <p:sldId id="261" r:id="rId16"/>
    <p:sldId id="262" r:id="rId17"/>
    <p:sldId id="263" r:id="rId18"/>
    <p:sldId id="286" r:id="rId19"/>
    <p:sldId id="279" r:id="rId20"/>
    <p:sldId id="264" r:id="rId21"/>
    <p:sldId id="273" r:id="rId22"/>
    <p:sldId id="274" r:id="rId23"/>
    <p:sldId id="275" r:id="rId24"/>
    <p:sldId id="276" r:id="rId25"/>
    <p:sldId id="277" r:id="rId26"/>
    <p:sldId id="278" r:id="rId27"/>
    <p:sldId id="282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8CDC"/>
    <a:srgbClr val="00246C"/>
    <a:srgbClr val="003399"/>
    <a:srgbClr val="002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://user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F0F35-34DD-4F3A-A8EA-8E597F3DF1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4" y="0"/>
            <a:ext cx="11083046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628AD749-31F1-47D1-A141-F6FF197B2D46}"/>
              </a:ext>
            </a:extLst>
          </p:cNvPr>
          <p:cNvSpPr txBox="1">
            <a:spLocks/>
          </p:cNvSpPr>
          <p:nvPr userDrawn="1"/>
        </p:nvSpPr>
        <p:spPr>
          <a:xfrm>
            <a:off x="1000380" y="1026723"/>
            <a:ext cx="2266439" cy="860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9930AEA-C7B9-4F3E-918E-9AC63DA855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4570" y="705710"/>
            <a:ext cx="6459166" cy="520276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3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MDP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723D1EA-5D76-4EE8-BD7D-1CC7F9AA204D}"/>
              </a:ext>
            </a:extLst>
          </p:cNvPr>
          <p:cNvSpPr txBox="1">
            <a:spLocks/>
          </p:cNvSpPr>
          <p:nvPr userDrawn="1"/>
        </p:nvSpPr>
        <p:spPr>
          <a:xfrm>
            <a:off x="287002" y="3612653"/>
            <a:ext cx="3294979" cy="104253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our User Group Has To Offer</a:t>
            </a: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84B7BBC1-E5E8-4D9E-87B0-C6250384CE9D}"/>
              </a:ext>
            </a:extLst>
          </p:cNvPr>
          <p:cNvSpPr/>
          <p:nvPr userDrawn="1"/>
        </p:nvSpPr>
        <p:spPr>
          <a:xfrm>
            <a:off x="4081199" y="3471256"/>
            <a:ext cx="1566149" cy="5911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 in our Meetup</a:t>
            </a:r>
          </a:p>
        </p:txBody>
      </p:sp>
      <p:sp>
        <p:nvSpPr>
          <p:cNvPr id="10" name="Rectangle 9">
            <a:hlinkClick r:id="rId3"/>
            <a:extLst>
              <a:ext uri="{FF2B5EF4-FFF2-40B4-BE49-F238E27FC236}">
                <a16:creationId xmlns:a16="http://schemas.microsoft.com/office/drawing/2014/main" id="{68BCE551-0F57-46C3-B82C-E1507FE1910F}"/>
              </a:ext>
            </a:extLst>
          </p:cNvPr>
          <p:cNvSpPr/>
          <p:nvPr userDrawn="1"/>
        </p:nvSpPr>
        <p:spPr>
          <a:xfrm>
            <a:off x="7430360" y="3471256"/>
            <a:ext cx="2245655" cy="748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Join the conversation on our Facebook group</a:t>
            </a: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C1424838-9B31-4960-978A-F6F60D9EBFAD}"/>
              </a:ext>
            </a:extLst>
          </p:cNvPr>
          <p:cNvSpPr/>
          <p:nvPr userDrawn="1"/>
        </p:nvSpPr>
        <p:spPr>
          <a:xfrm>
            <a:off x="5806954" y="3471256"/>
            <a:ext cx="1558898" cy="5544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Follow our page on Facebook</a:t>
            </a:r>
          </a:p>
        </p:txBody>
      </p:sp>
      <p:sp>
        <p:nvSpPr>
          <p:cNvPr id="13" name="Rectangle 12">
            <a:hlinkClick r:id="rId4"/>
            <a:extLst>
              <a:ext uri="{FF2B5EF4-FFF2-40B4-BE49-F238E27FC236}">
                <a16:creationId xmlns:a16="http://schemas.microsoft.com/office/drawing/2014/main" id="{ED4DFDD2-BF64-42BC-8938-5CAEE09D512E}"/>
              </a:ext>
            </a:extLst>
          </p:cNvPr>
          <p:cNvSpPr/>
          <p:nvPr userDrawn="1"/>
        </p:nvSpPr>
        <p:spPr>
          <a:xfrm>
            <a:off x="5741870" y="5579719"/>
            <a:ext cx="1643619" cy="5857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Follow our Videos on </a:t>
            </a:r>
            <a:r>
              <a:rPr lang="en-US" sz="1400" b="1" i="0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Youtube</a:t>
            </a:r>
            <a:endParaRPr lang="en-US" sz="14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A732F5-6137-4326-BED9-B5D36F7A624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167411" y="4467819"/>
            <a:ext cx="4673975" cy="734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>
            <a:extLst>
              <a:ext uri="{FF2B5EF4-FFF2-40B4-BE49-F238E27FC236}">
                <a16:creationId xmlns:a16="http://schemas.microsoft.com/office/drawing/2014/main" id="{4DAB7F35-0BF5-4E2B-840B-72A820128343}"/>
              </a:ext>
            </a:extLst>
          </p:cNvPr>
          <p:cNvSpPr txBox="1">
            <a:spLocks/>
          </p:cNvSpPr>
          <p:nvPr userDrawn="1"/>
        </p:nvSpPr>
        <p:spPr>
          <a:xfrm>
            <a:off x="266027" y="2987663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  <p:pic>
        <p:nvPicPr>
          <p:cNvPr id="10244" name="Picture 4" descr="Benin WordPress Meetup (Benin, Nigeria) | Meetup">
            <a:extLst>
              <a:ext uri="{FF2B5EF4-FFF2-40B4-BE49-F238E27FC236}">
                <a16:creationId xmlns:a16="http://schemas.microsoft.com/office/drawing/2014/main" id="{C9F62791-F4A0-44A9-9747-B92FE5B52F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87" y="2287330"/>
            <a:ext cx="1749630" cy="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acebook FOLLOW Logo (Page 1) - Line.17QQ.com">
            <a:extLst>
              <a:ext uri="{FF2B5EF4-FFF2-40B4-BE49-F238E27FC236}">
                <a16:creationId xmlns:a16="http://schemas.microsoft.com/office/drawing/2014/main" id="{F13F2F54-D50D-451A-8BE9-A183B1A257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13" y="2244450"/>
            <a:ext cx="1831335" cy="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Fb Groups - a decent tool for starting your online interest based community  | ReviewMyCommunity.net">
            <a:extLst>
              <a:ext uri="{FF2B5EF4-FFF2-40B4-BE49-F238E27FC236}">
                <a16:creationId xmlns:a16="http://schemas.microsoft.com/office/drawing/2014/main" id="{7467FB39-9B27-432A-8E4D-E11F1597A6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745" y="2253694"/>
            <a:ext cx="954578" cy="95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YouTube is getting a new logo every week this month – here's why | Creative  Bloq">
            <a:extLst>
              <a:ext uri="{FF2B5EF4-FFF2-40B4-BE49-F238E27FC236}">
                <a16:creationId xmlns:a16="http://schemas.microsoft.com/office/drawing/2014/main" id="{192E518C-59E0-45A0-B21E-D6843CFB0D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88" y="4655183"/>
            <a:ext cx="1643619" cy="9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2D68A255-D8C4-4AD2-97B0-69744EB3E90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87" y="-248575"/>
            <a:ext cx="4605250" cy="2378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93F466-01C0-4F13-9100-205AA53FE9F3}"/>
              </a:ext>
            </a:extLst>
          </p:cNvPr>
          <p:cNvSpPr txBox="1"/>
          <p:nvPr userDrawn="1"/>
        </p:nvSpPr>
        <p:spPr>
          <a:xfrm>
            <a:off x="5657952" y="4039027"/>
            <a:ext cx="1772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https://bit.ly/2P9sqLy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CAF779-AF78-417B-9D6F-874D66C0DF0F}"/>
              </a:ext>
            </a:extLst>
          </p:cNvPr>
          <p:cNvSpPr txBox="1"/>
          <p:nvPr userDrawn="1"/>
        </p:nvSpPr>
        <p:spPr>
          <a:xfrm>
            <a:off x="7525458" y="4023216"/>
            <a:ext cx="1928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lvl="0"/>
            <a:r>
              <a:rPr lang="en-GB" dirty="0"/>
              <a:t>https://bit.ly/2QqAWX4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B76DF-8C3D-47AE-AF43-EFD78650F25C}"/>
              </a:ext>
            </a:extLst>
          </p:cNvPr>
          <p:cNvSpPr txBox="1"/>
          <p:nvPr userDrawn="1"/>
        </p:nvSpPr>
        <p:spPr>
          <a:xfrm>
            <a:off x="3843943" y="4075727"/>
            <a:ext cx="183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lvl="0"/>
            <a:r>
              <a:rPr lang="en-GB" dirty="0"/>
              <a:t>https://bit.ly/3auvRnD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00EF4-27DC-494F-B0A6-0E1AA4072A2C}"/>
              </a:ext>
            </a:extLst>
          </p:cNvPr>
          <p:cNvSpPr txBox="1"/>
          <p:nvPr userDrawn="1"/>
        </p:nvSpPr>
        <p:spPr>
          <a:xfrm>
            <a:off x="5674012" y="6138782"/>
            <a:ext cx="1779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GB" dirty="0"/>
              <a:t>https://bit.ly/3n8l5bP</a:t>
            </a:r>
          </a:p>
        </p:txBody>
      </p:sp>
    </p:spTree>
    <p:extLst>
      <p:ext uri="{BB962C8B-B14F-4D97-AF65-F5344CB8AC3E}">
        <p14:creationId xmlns:p14="http://schemas.microsoft.com/office/powerpoint/2010/main" val="221074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 you guys - YouTube">
            <a:extLst>
              <a:ext uri="{FF2B5EF4-FFF2-40B4-BE49-F238E27FC236}">
                <a16:creationId xmlns:a16="http://schemas.microsoft.com/office/drawing/2014/main" id="{31FB041F-7FE7-4DAF-9AB2-56E497A5E59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7" b="6011"/>
          <a:stretch/>
        </p:blipFill>
        <p:spPr bwMode="auto">
          <a:xfrm>
            <a:off x="1650458" y="756000"/>
            <a:ext cx="8048018" cy="53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8166C-25B7-4376-AADA-5AA401EDCE16}"/>
              </a:ext>
            </a:extLst>
          </p:cNvPr>
          <p:cNvSpPr/>
          <p:nvPr userDrawn="1"/>
        </p:nvSpPr>
        <p:spPr>
          <a:xfrm>
            <a:off x="6096000" y="5184843"/>
            <a:ext cx="3009089" cy="632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4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9BB1-738D-4EB8-9550-C67FB93A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1A7C-C229-4D54-9FDF-4A6557B9F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654233"/>
            <a:ext cx="6172200" cy="42068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D506B-690E-4807-9CD0-4AFC729E6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731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67A1-1524-4BF6-8C43-53627650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6E075-7EFF-4411-9E4A-B0533A5C8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87731"/>
            <a:ext cx="6172200" cy="42733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900F2-F048-4E23-8185-8FFB00932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4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0BF6-F065-42DA-8906-82776883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CC4B4-021A-4284-B9F1-A6DD27357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367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2B06E-7385-4DB9-803A-B91131EA4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91A10-5C6E-4E9D-A3AA-09E43BBB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04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0021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902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8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33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5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6FE98-06D7-4925-9B15-40DAF6C5BE03}"/>
              </a:ext>
            </a:extLst>
          </p:cNvPr>
          <p:cNvSpPr txBox="1"/>
          <p:nvPr userDrawn="1"/>
        </p:nvSpPr>
        <p:spPr>
          <a:xfrm>
            <a:off x="865761" y="1527242"/>
            <a:ext cx="9085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Thank you to our Sponsor</a:t>
            </a:r>
            <a:endParaRPr lang="en-GB" sz="4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7B70845-F5D1-4D3B-B78F-49350A683D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42" y="2692333"/>
            <a:ext cx="418147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985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702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 userDrawn="1"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21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4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13-May-21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96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91C48D61-52C2-4716-A4B3-BA6C9F0CDF6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7892978" y="4332501"/>
            <a:ext cx="306974" cy="30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2E74EFC3-EAD4-4193-95E9-199EDCFC618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7892978" y="4718762"/>
            <a:ext cx="324419" cy="31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F1496EC2-331D-4765-9051-8C1BEC65AF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7892978" y="5080869"/>
            <a:ext cx="359875" cy="3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81851B48-48AA-4E1F-875F-EC81ECD787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78" y="5519515"/>
            <a:ext cx="359875" cy="326934"/>
          </a:xfrm>
          <a:prstGeom prst="rect">
            <a:avLst/>
          </a:prstGeom>
        </p:spPr>
      </p:pic>
      <p:pic>
        <p:nvPicPr>
          <p:cNvPr id="17" name="Imagem 11">
            <a:extLst>
              <a:ext uri="{FF2B5EF4-FFF2-40B4-BE49-F238E27FC236}">
                <a16:creationId xmlns:a16="http://schemas.microsoft.com/office/drawing/2014/main" id="{869DE209-8E86-4C66-920C-917255547EB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78" y="5922633"/>
            <a:ext cx="359875" cy="352240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260F5A6E-B625-47CE-89A8-FEEF66E80C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40" y="3953104"/>
            <a:ext cx="306974" cy="306974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E6F44A6-5CAE-410C-A2FC-D1EC92730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44" y="360072"/>
            <a:ext cx="7388785" cy="561471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2" indent="0">
              <a:buNone/>
            </a:pPr>
            <a:r>
              <a:rPr lang="en-CA" sz="6000" dirty="0"/>
              <a:t>Speaker Name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 Speaker Title</a:t>
            </a:r>
            <a:endParaRPr lang="en-US" sz="2800" dirty="0">
              <a:solidFill>
                <a:srgbClr val="595959"/>
              </a:solidFill>
            </a:endParaRPr>
          </a:p>
          <a:p>
            <a:pPr marL="214313" lvl="2" indent="-214313">
              <a:buClr>
                <a:schemeClr val="bg1">
                  <a:lumMod val="50000"/>
                </a:schemeClr>
              </a:buClr>
            </a:pPr>
            <a:endParaRPr lang="en-US" sz="2800" dirty="0"/>
          </a:p>
          <a:p>
            <a:pPr marL="0" lvl="2" indent="0">
              <a:buNone/>
            </a:pPr>
            <a:r>
              <a:rPr lang="en-US" sz="4000" dirty="0">
                <a:solidFill>
                  <a:schemeClr val="tx2"/>
                </a:solidFill>
              </a:rPr>
              <a:t>Speaker Second Title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</a:rPr>
              <a:t>Speaker Certifications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28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4000" dirty="0">
                <a:solidFill>
                  <a:schemeClr val="tx2"/>
                </a:solidFill>
              </a:rPr>
              <a:t>Speaker User Group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</a:rPr>
              <a:t>Country</a:t>
            </a:r>
          </a:p>
          <a:p>
            <a:pPr marL="0" lvl="2" indent="0">
              <a:buNone/>
            </a:pPr>
            <a:endParaRPr lang="en-US" sz="3200" dirty="0">
              <a:solidFill>
                <a:schemeClr val="accent2"/>
              </a:solidFill>
            </a:endParaRP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  <a:hlinkClick r:id="rId8"/>
              </a:rPr>
              <a:t>http://User</a:t>
            </a:r>
            <a:r>
              <a:rPr lang="en-US" sz="2800" dirty="0">
                <a:solidFill>
                  <a:srgbClr val="595959"/>
                </a:solidFill>
              </a:rPr>
              <a:t> Group Address</a:t>
            </a:r>
            <a:endParaRPr lang="en-US" sz="28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B1113AC-00C8-46F3-A149-D66B44FE23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60266" y="5562125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E-mail Address</a:t>
            </a:r>
            <a:endParaRPr lang="en-GB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D26C1C8-BC63-4251-8709-ABF55E41D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60266" y="5137447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LinkedIn Address</a:t>
            </a:r>
            <a:endParaRPr lang="en-GB" dirty="0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2B15A880-FBB1-447A-9806-9D28007FE6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0265" y="4712769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Twitter Address</a:t>
            </a:r>
            <a:endParaRPr lang="en-GB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0945071-FE4D-46AC-AF87-654C87F930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0264" y="3905103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WebSite Address</a:t>
            </a:r>
            <a:endParaRPr lang="en-GB" dirty="0"/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1CD97EFD-95D9-4AF5-9C52-FD4062D8F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0265" y="4308936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Facebook Address</a:t>
            </a:r>
            <a:endParaRPr lang="en-GB" dirty="0"/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081EC82-B27A-4694-BE7E-22453984A7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60266" y="5974789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Youtube Address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85BDEB0-51A3-4CB6-958A-FA5271132B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60264" y="1499873"/>
            <a:ext cx="2120900" cy="22621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98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1FA3-CF36-4551-BAC4-99C90499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91C5-655E-436A-BA88-3DB4DBEEC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53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91C5-655E-436A-BA88-3DB4DBEEC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970"/>
            <a:ext cx="6126804" cy="375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B92B0-6FA6-44F7-8866-AD462A8A36D6}"/>
              </a:ext>
            </a:extLst>
          </p:cNvPr>
          <p:cNvSpPr txBox="1"/>
          <p:nvPr userDrawn="1"/>
        </p:nvSpPr>
        <p:spPr>
          <a:xfrm>
            <a:off x="838200" y="238666"/>
            <a:ext cx="9087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Summary</a:t>
            </a:r>
            <a:endParaRPr lang="en-GB" sz="4400" dirty="0"/>
          </a:p>
        </p:txBody>
      </p:sp>
      <p:pic>
        <p:nvPicPr>
          <p:cNvPr id="8194" name="Picture 2" descr="Stock Photos: Free Photos And Clipart For Powerpoint">
            <a:extLst>
              <a:ext uri="{FF2B5EF4-FFF2-40B4-BE49-F238E27FC236}">
                <a16:creationId xmlns:a16="http://schemas.microsoft.com/office/drawing/2014/main" id="{73CEDBCA-C6A8-48A7-920E-CAA6381A2C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68" y="1622290"/>
            <a:ext cx="47815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42C764B2-BCF7-445D-AED2-52B7B27F04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3606185" y="5881629"/>
            <a:ext cx="359875" cy="3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B63953DE-E276-4C1D-BEDB-B18CF4F537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85" y="6320275"/>
            <a:ext cx="359875" cy="326934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5AFB66F8-9EC4-4A84-A6E0-5FE4B4A4E1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85" y="5495885"/>
            <a:ext cx="306974" cy="306974"/>
          </a:xfrm>
          <a:prstGeom prst="rect">
            <a:avLst/>
          </a:prstGeom>
        </p:spPr>
      </p:pic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E9E0B86D-FDBE-4E87-8DF5-6771A9264D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3473" y="6362885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E-mail Address</a:t>
            </a:r>
            <a:endParaRPr lang="en-GB" dirty="0"/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873B04D-CFD4-4300-A50B-6262019513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473" y="5938207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LinkedIn Address</a:t>
            </a:r>
            <a:endParaRPr lang="en-GB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3812D257-44C1-4232-A270-8CF9ACDC79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6709" y="5447884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WebSite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31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F7EE-D55F-4398-87BB-4824FA5C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096D-A017-43E8-AC85-5A96D7B60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320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6E479-C4F5-4733-AAB7-1E46B06BD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8179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16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4E79-34A7-479C-9085-A240B186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152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AB475-A50F-46A0-BB77-2239153EC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16349"/>
            <a:ext cx="4413147" cy="58872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AA678-B51D-47A7-994C-898E8C315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02351"/>
            <a:ext cx="4413146" cy="3587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3C49E-1EFE-4BED-AC42-02917041D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78297" y="1916349"/>
            <a:ext cx="4413600" cy="58872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517D3-E757-46F3-A794-1E9501EDD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78297" y="2602352"/>
            <a:ext cx="4413600" cy="3587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335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8109-449C-458B-83AD-D29905A8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33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36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818A6-30A3-40A4-9889-63667C1D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871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58144-E8CA-4609-A816-E35687CD4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10" Type="http://schemas.openxmlformats.org/officeDocument/2006/relationships/image" Target="../media/image31.png"/><Relationship Id="rId4" Type="http://schemas.openxmlformats.org/officeDocument/2006/relationships/image" Target="../media/image27.jpg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EBB4-233A-4509-8F53-C7440BFAE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91" y="1296257"/>
            <a:ext cx="10734761" cy="2672787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chemeClr val="bg1"/>
                </a:solidFill>
                <a:latin typeface="Gotham Bold" pitchFamily="50" charset="0"/>
              </a:rPr>
              <a:t>Magnificent 7 – Simple tricks to boost your Power BI development!</a:t>
            </a:r>
            <a:endParaRPr lang="en-US" sz="7200" dirty="0">
              <a:solidFill>
                <a:schemeClr val="bg1"/>
              </a:solidFill>
              <a:latin typeface="Gotham 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A9678-00C9-4BED-92DD-06099249D731}"/>
              </a:ext>
            </a:extLst>
          </p:cNvPr>
          <p:cNvSpPr txBox="1"/>
          <p:nvPr/>
        </p:nvSpPr>
        <p:spPr>
          <a:xfrm>
            <a:off x="1160616" y="4909907"/>
            <a:ext cx="5511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400" dirty="0">
                <a:solidFill>
                  <a:srgbClr val="BA8CDC"/>
                </a:solidFill>
                <a:latin typeface="Gotham Bold" pitchFamily="50" charset="0"/>
              </a:rPr>
              <a:t>Nikola Ilic</a:t>
            </a:r>
            <a:endParaRPr lang="en-US" sz="4400" dirty="0">
              <a:solidFill>
                <a:srgbClr val="BA8CDC"/>
              </a:solidFill>
              <a:latin typeface="Gotham Bold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45504-5A97-4E9F-8439-3AD4B5C2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68558" y="5875638"/>
            <a:ext cx="1077859" cy="643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208F7C-66ED-4297-96AB-14ECE5B0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125236"/>
            <a:ext cx="933450" cy="955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57DD5C-8239-4472-A60F-69D53777269D}"/>
              </a:ext>
            </a:extLst>
          </p:cNvPr>
          <p:cNvSpPr txBox="1"/>
          <p:nvPr/>
        </p:nvSpPr>
        <p:spPr>
          <a:xfrm>
            <a:off x="7640933" y="6149428"/>
            <a:ext cx="14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BA8CDC"/>
                </a:solidFill>
              </a:rPr>
              <a:t>@DataMozart</a:t>
            </a:r>
            <a:endParaRPr lang="en-US" dirty="0">
              <a:solidFill>
                <a:srgbClr val="BA8CDC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F464E0-E4CB-4864-82D2-6E133E8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60" y="5764468"/>
            <a:ext cx="865462" cy="865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3177BC-29AD-4864-BB7C-45C116123EA3}"/>
              </a:ext>
            </a:extLst>
          </p:cNvPr>
          <p:cNvSpPr txBox="1"/>
          <p:nvPr/>
        </p:nvSpPr>
        <p:spPr>
          <a:xfrm>
            <a:off x="339119" y="339240"/>
            <a:ext cx="536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i="1" dirty="0">
                <a:solidFill>
                  <a:srgbClr val="FFC000"/>
                </a:solidFill>
                <a:latin typeface="Gotham Bold" pitchFamily="50" charset="0"/>
              </a:rPr>
              <a:t>Data Saturday US Southwest</a:t>
            </a:r>
            <a:endParaRPr lang="en-US" sz="2400" i="1" dirty="0">
              <a:solidFill>
                <a:srgbClr val="FFC000"/>
              </a:solidFill>
              <a:latin typeface="Gotham Bold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68EBEC-29FC-4673-8253-837CDEC0AE66}"/>
              </a:ext>
            </a:extLst>
          </p:cNvPr>
          <p:cNvSpPr txBox="1"/>
          <p:nvPr/>
        </p:nvSpPr>
        <p:spPr>
          <a:xfrm>
            <a:off x="-190977" y="879304"/>
            <a:ext cx="5361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i="1" dirty="0">
                <a:solidFill>
                  <a:srgbClr val="FFC000"/>
                </a:solidFill>
                <a:latin typeface="Gotham Bold" pitchFamily="50" charset="0"/>
              </a:rPr>
              <a:t>2021-05-15</a:t>
            </a:r>
            <a:endParaRPr lang="en-US" sz="1600" i="1" dirty="0">
              <a:solidFill>
                <a:srgbClr val="FFC000"/>
              </a:solidFill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27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678" y="381000"/>
            <a:ext cx="9281160" cy="1209675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de-AT" sz="3600" dirty="0"/>
              <a:t>#2. SHOW SELECTED SLICERS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C2516-EF45-4A37-A56C-F3013226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70" y="1590675"/>
            <a:ext cx="4752975" cy="2543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857BB6-FA1B-4A0F-A241-1A684EA72B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95838" y="5982200"/>
            <a:ext cx="1077859" cy="64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ED1B4-9E23-40E7-8F2A-418380C85941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37477C-41C1-4253-9753-56AABD65C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35" y="342714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5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4087"/>
            <a:ext cx="10058400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de-AT" sz="3600" dirty="0"/>
              <a:t>#3. TOOLTIP PAGES + ANIMATED TOOLTIP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626" y="2550794"/>
            <a:ext cx="8005764" cy="99816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Default options are often not enough attractive?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How can we enhance user experience when using Tooltips?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174B5-52A2-4826-B24E-9F963E6DD7B7}"/>
              </a:ext>
            </a:extLst>
          </p:cNvPr>
          <p:cNvSpPr txBox="1"/>
          <p:nvPr/>
        </p:nvSpPr>
        <p:spPr>
          <a:xfrm>
            <a:off x="2119748" y="1743223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FF0000"/>
                </a:solidFill>
              </a:rPr>
              <a:t>Challenge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868B59-3C35-4E50-A431-8FAB9484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18" y="4091782"/>
            <a:ext cx="5321513" cy="1981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5DD56D-8C40-429C-BC29-C1926876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72252" y="2088474"/>
            <a:ext cx="1124079" cy="1124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8B6B47-9A05-4489-B495-C24AF5E046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86377" y="5991725"/>
            <a:ext cx="1077859" cy="643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E0E95F-3E80-42AA-93EE-278E5199779E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B535C0-8EA9-418F-BC96-71331D084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0205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80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01" y="147259"/>
            <a:ext cx="9988054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de-AT" sz="3600" dirty="0"/>
              <a:t>#3. TOOLTIP PAGES + ANIMATED TOOLTIP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6985" y="2279447"/>
            <a:ext cx="8028527" cy="1394931"/>
          </a:xfrm>
          <a:noFill/>
        </p:spPr>
        <p:txBody>
          <a:bodyPr>
            <a:norm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Tooltip pages are a powerful way of communicating information!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Bonus Tip – create a fully animated Tooltip page! 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Credits to Jason Cockington for the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2E5F3-356B-4CDD-A63D-1337C1634180}"/>
              </a:ext>
            </a:extLst>
          </p:cNvPr>
          <p:cNvSpPr txBox="1"/>
          <p:nvPr/>
        </p:nvSpPr>
        <p:spPr>
          <a:xfrm>
            <a:off x="2119748" y="1743223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0070C0"/>
                </a:solidFill>
              </a:rPr>
              <a:t>Solution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CF43AD-11F3-4E13-AA98-BA8AD968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33798" y="1248848"/>
            <a:ext cx="1124079" cy="1124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9495ED-000D-4B2D-B931-226B2175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26" y="4581450"/>
            <a:ext cx="4294574" cy="1906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AC30F-9831-4E5E-8CBE-26F5EFFD2AAF}"/>
              </a:ext>
            </a:extLst>
          </p:cNvPr>
          <p:cNvSpPr txBox="1"/>
          <p:nvPr/>
        </p:nvSpPr>
        <p:spPr>
          <a:xfrm>
            <a:off x="4966282" y="3812229"/>
            <a:ext cx="6174297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AT" sz="2000" i="1" dirty="0"/>
              <a:t>Don‘t get crazy with creating too many of them !!!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C136F2-9A8A-4C87-8B2F-FBD29176AD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76795" y="6014156"/>
            <a:ext cx="1077859" cy="643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2181F0-69A4-4DA5-BF34-3719E7570C73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DAB157-96C3-467E-86B4-C69AA6FAB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58" y="1035372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8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82" y="281466"/>
            <a:ext cx="10144125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de-AT" sz="3600" dirty="0"/>
              <a:t>#3. TOOLTIP PAGES + ANIMATED TOOLTIP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C2516-EF45-4A37-A56C-F3013226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70" y="1590675"/>
            <a:ext cx="4752975" cy="2543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32F13-C620-4776-A1EB-953BE3C76E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76795" y="5982200"/>
            <a:ext cx="1077859" cy="64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29B9F-DD69-4493-BC6F-DE09B17F092D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3B3EC3-D144-4A13-AF0E-F92094410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1466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9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047" y="381000"/>
            <a:ext cx="9281160" cy="1209675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de-AT" sz="3600" dirty="0"/>
              <a:t>#4. DYNAMIC FILTERING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963" y="2389552"/>
            <a:ext cx="8548497" cy="203834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Users choose what they want to see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Solution with buttons and bookmarks 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What if we need multiple options to select from 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de-AT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5F7C8-F0F6-4D46-973F-61A7C3E0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87" y="4117475"/>
            <a:ext cx="3286544" cy="2218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8C50EE-7110-4BF0-B0AE-3F5BF0E9A372}"/>
              </a:ext>
            </a:extLst>
          </p:cNvPr>
          <p:cNvSpPr txBox="1"/>
          <p:nvPr/>
        </p:nvSpPr>
        <p:spPr>
          <a:xfrm>
            <a:off x="1683985" y="1759281"/>
            <a:ext cx="413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FF0000"/>
                </a:solidFill>
              </a:rPr>
              <a:t>Challenge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389F66-34FE-4AD9-98EB-7863C702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09126" y="1898184"/>
            <a:ext cx="1124079" cy="1124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9C66B-C46D-4E5D-9A88-6D177AFD64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95838" y="5991725"/>
            <a:ext cx="1077859" cy="643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D6DF5B-E2FA-48D7-8B50-4DD3899FF3C1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3E64EF-0594-4F1D-838A-DC38568BC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714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2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678" y="381000"/>
            <a:ext cx="9281160" cy="1209675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de-AT" sz="3600" dirty="0"/>
              <a:t>#4. DYNAMIC FILTERING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756" y="2294359"/>
            <a:ext cx="6290564" cy="1329685"/>
          </a:xfrm>
          <a:noFill/>
        </p:spPr>
        <p:txBody>
          <a:bodyPr>
            <a:norm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More flexible solution using simple techniques !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Faster development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Easily extendable and scalable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endParaRPr lang="de-AT" dirty="0">
              <a:solidFill>
                <a:schemeClr val="bg1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q"/>
            </a:pPr>
            <a:endParaRPr lang="de-AT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D26EA-B9D1-470B-8907-46C2ECA0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79835" y="2228811"/>
            <a:ext cx="1357313" cy="1357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25C15-AD11-47C4-931B-FC0714DA30B5}"/>
              </a:ext>
            </a:extLst>
          </p:cNvPr>
          <p:cNvSpPr txBox="1"/>
          <p:nvPr/>
        </p:nvSpPr>
        <p:spPr>
          <a:xfrm>
            <a:off x="2080756" y="1767146"/>
            <a:ext cx="4042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0070C0"/>
                </a:solidFill>
              </a:rPr>
              <a:t>Solution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3512BF-CB5E-45F1-9D1E-4DBA1243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756" y="4450594"/>
            <a:ext cx="4443663" cy="1823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D2E658-26DA-4062-9990-E1FF7AD2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76795" y="5952995"/>
            <a:ext cx="1077859" cy="643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A5703-2516-48B3-8D33-65AFD1C60F39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B70B7-377C-4346-95B1-2CD467826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2" y="292073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0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678" y="381000"/>
            <a:ext cx="9281160" cy="1209675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de-AT" sz="3600" dirty="0"/>
              <a:t>#4. DYNAMIC FILTERING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C2516-EF45-4A37-A56C-F3013226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70" y="1590675"/>
            <a:ext cx="4752975" cy="2543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F591CB-C4E5-436E-AF0E-6B61674F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95838" y="5982200"/>
            <a:ext cx="1077859" cy="64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D00F4-DC3A-4B4E-9CE3-EB963B947241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6831B-4037-4C61-BE9B-ED04859A8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2" y="342714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04" y="338498"/>
            <a:ext cx="9753311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de-AT" sz="3600" dirty="0"/>
              <a:t>#5. BUILD SLICER PANE WITH BOOKMARKS</a:t>
            </a:r>
            <a:endParaRPr lang="en-US" sz="36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D36AAEE-00B1-4798-A17B-7FCBAB794467}"/>
              </a:ext>
            </a:extLst>
          </p:cNvPr>
          <p:cNvSpPr txBox="1">
            <a:spLocks/>
          </p:cNvSpPr>
          <p:nvPr/>
        </p:nvSpPr>
        <p:spPr>
          <a:xfrm>
            <a:off x="2079824" y="2343477"/>
            <a:ext cx="9053258" cy="16911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Bookmarks are one of the favorite features in Power BI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Many use cases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Gives your Power BI report an app-like experience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B3579-9027-46A7-8A55-6E7A99A1E199}"/>
              </a:ext>
            </a:extLst>
          </p:cNvPr>
          <p:cNvSpPr txBox="1"/>
          <p:nvPr/>
        </p:nvSpPr>
        <p:spPr>
          <a:xfrm>
            <a:off x="2079824" y="1548173"/>
            <a:ext cx="3837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00B050"/>
                </a:solidFill>
              </a:rPr>
              <a:t>Bookmarks Overview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8C8AA6-6A78-4C75-9DA1-B2C7446F2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76795" y="6032492"/>
            <a:ext cx="1077859" cy="643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20D56-281B-45F2-A819-F6B3331FE0F8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BF34B4-0CB0-4956-98B7-E2E5C9B5A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" y="338999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45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211" y="424516"/>
            <a:ext cx="9137528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de-AT" sz="3600" dirty="0"/>
              <a:t>#5. BUILD SLICER PANE WITH BOOKMARKS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6651" y="2357436"/>
            <a:ext cx="8849187" cy="1057276"/>
          </a:xfrm>
        </p:spPr>
        <p:txBody>
          <a:bodyPr>
            <a:normAutofit/>
          </a:bodyPr>
          <a:lstStyle/>
          <a:p>
            <a:pPr marL="342900" indent="-342900">
              <a:buClrTx/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What would you do in case your users need many slicers on the page?</a:t>
            </a:r>
          </a:p>
          <a:p>
            <a:pPr marL="342900" indent="-342900">
              <a:buClrTx/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Create separate page only for slicers ?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2BBFF-B5CD-4F4A-ABF2-4AC8302BE9F0}"/>
              </a:ext>
            </a:extLst>
          </p:cNvPr>
          <p:cNvSpPr txBox="1"/>
          <p:nvPr/>
        </p:nvSpPr>
        <p:spPr>
          <a:xfrm>
            <a:off x="2119748" y="1743223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FF0000"/>
                </a:solidFill>
              </a:rPr>
              <a:t>Challenge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3E0A78-AEAC-4F03-83F8-2B5C9DC4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66840" y="1974055"/>
            <a:ext cx="1124079" cy="1124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34297-F242-44C7-80EF-FCF95AD06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67" y="3482993"/>
            <a:ext cx="5293454" cy="2956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EBAD3D-E324-46F8-A023-46B376198E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95838" y="6010775"/>
            <a:ext cx="1077859" cy="643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F41A5-94F7-4407-8225-F3625F47F6F7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17D5A2-D5EB-4DE1-923E-0902F2699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51" y="338998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84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85" y="365711"/>
            <a:ext cx="8745415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de-AT" sz="3600" dirty="0"/>
              <a:t>#5. BUILD SLICER PANE WITH BOOKMARKS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6651" y="2357436"/>
            <a:ext cx="7701356" cy="1172550"/>
          </a:xfrm>
          <a:noFill/>
        </p:spPr>
        <p:txBody>
          <a:bodyPr>
            <a:no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Powerful combination of bookmarks, buttons and actions will make you a hero!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Brings your Power BI report to a whole new level</a:t>
            </a:r>
          </a:p>
          <a:p>
            <a:endParaRPr lang="de-AT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2BBFF-B5CD-4F4A-ABF2-4AC8302BE9F0}"/>
              </a:ext>
            </a:extLst>
          </p:cNvPr>
          <p:cNvSpPr txBox="1"/>
          <p:nvPr/>
        </p:nvSpPr>
        <p:spPr>
          <a:xfrm>
            <a:off x="2119748" y="1743223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0070C0"/>
                </a:solidFill>
              </a:rPr>
              <a:t>Solution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3E0A78-AEAC-4F03-83F8-2B5C9DC4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60899" y="2253455"/>
            <a:ext cx="1124079" cy="1124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86102-0153-472C-B9F8-E36EF5D85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678" y="3883202"/>
            <a:ext cx="5295814" cy="2670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A493C5-1160-4C79-90DF-DB4C49207B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76795" y="6020300"/>
            <a:ext cx="1077859" cy="643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210411-AABA-47E2-81B0-4E8179EA99DD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DE884-4008-42E0-92E5-AAAC0E7B1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1" y="245214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15A131A-21C0-4F88-9660-D5E081B874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316" b="3316"/>
          <a:stretch>
            <a:fillRect/>
          </a:stretch>
        </p:blipFill>
        <p:spPr>
          <a:xfrm>
            <a:off x="0" y="1"/>
            <a:ext cx="4148788" cy="36202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1C32A-2CD1-4C10-A167-CB934B137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3888" y="3837651"/>
            <a:ext cx="4150109" cy="219403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tx1"/>
                </a:solidFill>
              </a:rPr>
              <a:t>Data Geek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tx1"/>
                </a:solidFill>
              </a:rPr>
              <a:t>Multi-year experience with MS Data Platform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tx1"/>
                </a:solidFill>
              </a:rPr>
              <a:t>Power BI, SQL Server, SSAS, SSIS, SSRS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Father of 2 and true football (and Barca) fan!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74D7AD-F312-4F7B-A410-91F3F1A9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87" y="5493175"/>
            <a:ext cx="1226974" cy="9958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63190C-A25B-4B07-9577-AD10CFD74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949" y="5541856"/>
            <a:ext cx="1078618" cy="10786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F037E0-18AF-4884-B866-FD81E254191B}"/>
              </a:ext>
            </a:extLst>
          </p:cNvPr>
          <p:cNvSpPr txBox="1"/>
          <p:nvPr/>
        </p:nvSpPr>
        <p:spPr>
          <a:xfrm>
            <a:off x="4366727" y="1810140"/>
            <a:ext cx="36764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Make Music From Your Data!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A5620-BAC9-49F3-AE7B-521745DFD9AD}"/>
              </a:ext>
            </a:extLst>
          </p:cNvPr>
          <p:cNvSpPr txBox="1"/>
          <p:nvPr/>
        </p:nvSpPr>
        <p:spPr>
          <a:xfrm>
            <a:off x="4510971" y="2696949"/>
            <a:ext cx="367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AT" dirty="0"/>
              <a:t>Data Mozart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AT" dirty="0"/>
              <a:t>BI Developer @ ITSP Services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AT" dirty="0"/>
              <a:t>Live in Salzburg, Austria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B37D66-9FAA-4AD5-B7D0-862555646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788" y="3837651"/>
            <a:ext cx="3676487" cy="17042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C530C14-C591-40FC-875B-3F28083B5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03" y="3882170"/>
            <a:ext cx="679808" cy="67980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94C2D0-DA59-432D-B443-40CC6B915515}"/>
              </a:ext>
            </a:extLst>
          </p:cNvPr>
          <p:cNvSpPr txBox="1"/>
          <p:nvPr/>
        </p:nvSpPr>
        <p:spPr>
          <a:xfrm>
            <a:off x="1179687" y="4037408"/>
            <a:ext cx="20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Data-mozart.com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19A86-9B0D-4BBF-857A-A1A0066D1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74" y="4964426"/>
            <a:ext cx="577430" cy="57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F10FD-F29C-4B02-B0B3-ACC7EEC2AEE6}"/>
              </a:ext>
            </a:extLst>
          </p:cNvPr>
          <p:cNvSpPr txBox="1"/>
          <p:nvPr/>
        </p:nvSpPr>
        <p:spPr>
          <a:xfrm>
            <a:off x="1179687" y="5014327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@DataMozart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187A0B-D7F8-40DA-9A2B-493C4F09DE5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999839" y="207195"/>
            <a:ext cx="2608975" cy="13745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11370B-B169-4BBD-B420-BA26A4909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8535" y="5912287"/>
            <a:ext cx="865462" cy="865462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AB9DBAC-EFF9-4F46-8103-4FACAFBC8E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22" y="2558576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241" y="209725"/>
            <a:ext cx="8068652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de-AT" sz="3600" dirty="0"/>
              <a:t>#5. BUILD SLICER PANE WITH BOOKMARKS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C2516-EF45-4A37-A56C-F3013226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39" y="1801690"/>
            <a:ext cx="4752975" cy="2543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7825CA-0A55-4A9C-B681-31F1F234A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76795" y="6020300"/>
            <a:ext cx="1077859" cy="64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C4FC0-7148-453D-B0F4-18B4ABC26ECC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AD1EA-95F4-4293-8A81-22B053753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9" y="168185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80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97" y="299129"/>
            <a:ext cx="9281160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br>
              <a:rPr lang="de-AT" sz="3600" dirty="0"/>
            </a:br>
            <a:br>
              <a:rPr lang="de-AT" sz="3600" dirty="0"/>
            </a:br>
            <a:r>
              <a:rPr lang="de-AT" sz="3600" dirty="0"/>
              <a:t>#6. ENHANCE REPORT WITH IMAGES ON AXIS</a:t>
            </a:r>
            <a:br>
              <a:rPr lang="de-AT" sz="3600" dirty="0"/>
            </a:br>
            <a:br>
              <a:rPr lang="de-AT" sz="3600" dirty="0"/>
            </a:b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0875" y="2111667"/>
            <a:ext cx="5318883" cy="1495600"/>
          </a:xfrm>
        </p:spPr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Enhance regular built-in visualizations</a:t>
            </a:r>
          </a:p>
          <a:p>
            <a:pPr marL="342900" indent="-342900">
              <a:buClrTx/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Push user experience to a new level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47D00-9B8A-4F6A-89A0-6A7AAD8A0FC7}"/>
              </a:ext>
            </a:extLst>
          </p:cNvPr>
          <p:cNvSpPr txBox="1"/>
          <p:nvPr/>
        </p:nvSpPr>
        <p:spPr>
          <a:xfrm>
            <a:off x="2119748" y="1580055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FF0000"/>
                </a:solidFill>
              </a:rPr>
              <a:t>Challenge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DB10C-528C-4D24-921D-FDA0B9C3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70326" y="1957074"/>
            <a:ext cx="1124079" cy="1124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CE56C7-8E4B-4CB5-884B-6A22CD82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76795" y="5982200"/>
            <a:ext cx="1077859" cy="64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05E76-7059-4C60-8F59-812955A16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0664" y="3330429"/>
            <a:ext cx="4320330" cy="3228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320679-28DD-468A-8468-A60DA21421AA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B9A9A-BE66-4160-B57D-ADBFF95B1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74" y="260844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0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20" y="232678"/>
            <a:ext cx="9281160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br>
              <a:rPr lang="de-AT" sz="3600" dirty="0"/>
            </a:br>
            <a:br>
              <a:rPr lang="de-AT" sz="3600" dirty="0"/>
            </a:br>
            <a:r>
              <a:rPr lang="de-AT" sz="3600" dirty="0"/>
              <a:t>#6. ENHANCE REPORT WITH IMAGES ON AXIS</a:t>
            </a:r>
            <a:br>
              <a:rPr lang="de-AT" sz="3600" dirty="0"/>
            </a:br>
            <a:br>
              <a:rPr lang="de-AT" sz="3600" dirty="0"/>
            </a:b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9748" y="2225140"/>
            <a:ext cx="7500502" cy="1543445"/>
          </a:xfrm>
          <a:noFill/>
        </p:spPr>
        <p:txBody>
          <a:bodyPr>
            <a:norm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DAX (again) to the rescue!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UNICHAR function returns the Unicode character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Use your images on axis and slicers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52F36-E6D3-4ABA-B06E-0BB424929CD0}"/>
              </a:ext>
            </a:extLst>
          </p:cNvPr>
          <p:cNvSpPr txBox="1"/>
          <p:nvPr/>
        </p:nvSpPr>
        <p:spPr>
          <a:xfrm>
            <a:off x="2119748" y="1743223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0070C0"/>
                </a:solidFill>
              </a:rPr>
              <a:t>Solution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F395FF-145D-4AEF-B9A8-01B7DEFB53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56907" y="2100725"/>
            <a:ext cx="1124079" cy="1124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AF54D2-7D29-4C21-BA27-FB94BCFC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18947" y="6089642"/>
            <a:ext cx="1077859" cy="643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17A4AC-640A-4420-BCED-D896575BC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8602" y="3665989"/>
            <a:ext cx="4419076" cy="2560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83A1C7-FED4-4089-B279-76F350BEC2AC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62D247-B699-4995-A0FD-E32EC0FE3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8" y="198161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9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20" y="232678"/>
            <a:ext cx="9281160" cy="1209675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de-AT" sz="3600" dirty="0"/>
              <a:t>#6. ENHANCE REPORT WITH IMAGES ON AXIS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C2516-EF45-4A37-A56C-F3013226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970" y="1637568"/>
            <a:ext cx="4752975" cy="2543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6B574A-C47B-4C05-ADFD-6CE4E8E7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76795" y="5963150"/>
            <a:ext cx="1077859" cy="64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208648-D5DE-4B35-9595-8D860FEAA419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51CB08-FB83-4737-AF8F-B5EAE4034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4" y="194392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3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58" y="306491"/>
            <a:ext cx="9848088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br>
              <a:rPr lang="de-AT" sz="3600" dirty="0"/>
            </a:br>
            <a:br>
              <a:rPr lang="de-AT" sz="3600" dirty="0"/>
            </a:br>
            <a:br>
              <a:rPr lang="de-AT" sz="3600" dirty="0"/>
            </a:br>
            <a:r>
              <a:rPr lang="de-AT" sz="3600" dirty="0"/>
              <a:t>#7. RESET ALL SLICER WITH ONE CLICK</a:t>
            </a:r>
            <a:br>
              <a:rPr lang="de-AT" sz="3600" dirty="0"/>
            </a:br>
            <a:br>
              <a:rPr lang="de-AT" sz="3600" dirty="0"/>
            </a:br>
            <a:br>
              <a:rPr lang="de-AT" sz="3600" dirty="0"/>
            </a:b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2043" y="2195060"/>
            <a:ext cx="8548497" cy="1233940"/>
          </a:xfrm>
        </p:spPr>
        <p:txBody>
          <a:bodyPr>
            <a:normAutofit/>
          </a:bodyPr>
          <a:lstStyle/>
          <a:p>
            <a:pPr marL="342900" indent="-342900">
              <a:buClrTx/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Another use-case scenario for Bookmarks</a:t>
            </a:r>
          </a:p>
          <a:p>
            <a:pPr marL="342900" indent="-342900">
              <a:buClrTx/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Out-of-the-box solutions sometimes are not enough</a:t>
            </a:r>
          </a:p>
          <a:p>
            <a:pPr marL="342900" indent="-342900">
              <a:buClrTx/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Reseting all slicers one by one can be cumbersome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7D54D-B8F7-4DEC-9559-F36085004FD0}"/>
              </a:ext>
            </a:extLst>
          </p:cNvPr>
          <p:cNvSpPr txBox="1"/>
          <p:nvPr/>
        </p:nvSpPr>
        <p:spPr>
          <a:xfrm>
            <a:off x="2119748" y="1580055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FF0000"/>
                </a:solidFill>
              </a:rPr>
              <a:t>Challenge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F543C-15FA-4B61-B140-AEFEC3D1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01588" y="1810887"/>
            <a:ext cx="1124079" cy="1124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B663DF-5DCD-4CAB-8297-8FBF1BC9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043" y="3736884"/>
            <a:ext cx="4305633" cy="2455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467944-4CFF-44F5-B307-0E8994D01B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76795" y="6001250"/>
            <a:ext cx="1077859" cy="643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DF088C-4C4D-4C18-8D97-6EBA1B8B5D03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05277D-1C2E-4AF9-B4CD-C3B8A549C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5" y="242602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20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1" y="223808"/>
            <a:ext cx="9944100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br>
              <a:rPr lang="de-AT" sz="3600" dirty="0"/>
            </a:br>
            <a:br>
              <a:rPr lang="de-AT" sz="3600" dirty="0"/>
            </a:br>
            <a:br>
              <a:rPr lang="de-AT" sz="3600" dirty="0"/>
            </a:br>
            <a:r>
              <a:rPr lang="de-AT" sz="3600" dirty="0"/>
              <a:t>#7. RESET ALL SLICERS WITH ONE CLICK</a:t>
            </a:r>
            <a:br>
              <a:rPr lang="de-AT" sz="3600" dirty="0"/>
            </a:br>
            <a:br>
              <a:rPr lang="de-AT" sz="3600" dirty="0"/>
            </a:br>
            <a:br>
              <a:rPr lang="de-AT" sz="3600" dirty="0"/>
            </a:b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9749" y="2357437"/>
            <a:ext cx="7921874" cy="1618946"/>
          </a:xfrm>
          <a:noFill/>
        </p:spPr>
        <p:txBody>
          <a:bodyPr>
            <a:norm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Basic button solves the problem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Little tweakings sometimes bring great benefit!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Another use case of bookmarks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Don‘t forget to turn Data option ON!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C5990-8E8D-49F9-A4EE-7032C546A0D6}"/>
              </a:ext>
            </a:extLst>
          </p:cNvPr>
          <p:cNvSpPr txBox="1"/>
          <p:nvPr/>
        </p:nvSpPr>
        <p:spPr>
          <a:xfrm>
            <a:off x="2119748" y="1743223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0070C0"/>
                </a:solidFill>
              </a:rPr>
              <a:t>Solution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0DE6B-B4D5-4832-BBA4-5171281C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3874" y="4128932"/>
            <a:ext cx="3980835" cy="219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DA4044-B417-4ED9-BE8A-1CAC2703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42551" y="1974055"/>
            <a:ext cx="1124079" cy="1124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8354EC-9908-4ED6-9101-75C998AD09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04591" y="5963150"/>
            <a:ext cx="1077859" cy="643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A290B-A256-429D-9997-0D9F576F4142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2049FC-D6AD-4E28-96D1-7638FBD22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1" y="185523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50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54" y="177809"/>
            <a:ext cx="9743313" cy="120967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de-AT" sz="3600" dirty="0"/>
              <a:t>#7. RESET ALL SLICERS WITH ONE CLICK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C2516-EF45-4A37-A56C-F3013226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786" y="1645382"/>
            <a:ext cx="4752975" cy="2543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B2AE0A-B88F-4856-B9A5-975B9DD9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76795" y="5972675"/>
            <a:ext cx="1077859" cy="64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C56C2-369E-4BBF-BC4F-B719B69A7D1A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CC15A-DAA7-4933-81D4-261253B79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2" y="203917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6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431" y="2219325"/>
            <a:ext cx="9281160" cy="1209675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de-AT" sz="5400" dirty="0"/>
              <a:t>Questions ?</a:t>
            </a:r>
            <a:endParaRPr lang="en-US" sz="5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375FA9-9CC5-4FBC-8FFB-CB7439A7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04591" y="5982200"/>
            <a:ext cx="1077859" cy="643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B4DAB-1B25-428B-9134-34893317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46" y="3368620"/>
            <a:ext cx="1707642" cy="1748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B41963-9F7E-440E-97EC-8B8DDA5975AF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BDF997-055B-486E-8181-7F0D088F4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35" y="190999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81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678" y="381000"/>
            <a:ext cx="9281160" cy="1209675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de-AT" sz="4800" dirty="0"/>
              <a:t>Thank you!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F2C9B-3958-446B-8220-867AC347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964" y="1704492"/>
            <a:ext cx="4948587" cy="2496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90F8B3-3530-4847-91F3-D1F7E8A3BF7A}"/>
              </a:ext>
            </a:extLst>
          </p:cNvPr>
          <p:cNvSpPr txBox="1"/>
          <p:nvPr/>
        </p:nvSpPr>
        <p:spPr>
          <a:xfrm>
            <a:off x="5221454" y="4720587"/>
            <a:ext cx="20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>
                    <a:lumMod val="95000"/>
                  </a:schemeClr>
                </a:solidFill>
              </a:rPr>
              <a:t>Data-mozart.com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C07A4-1FEF-4CF3-9B27-E235D85A1D23}"/>
              </a:ext>
            </a:extLst>
          </p:cNvPr>
          <p:cNvSpPr txBox="1"/>
          <p:nvPr/>
        </p:nvSpPr>
        <p:spPr>
          <a:xfrm>
            <a:off x="5297247" y="5764475"/>
            <a:ext cx="153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@DataMozart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1B7B2D-741C-473C-B9FF-B11B6C45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72" y="5630731"/>
            <a:ext cx="577430" cy="5774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11F068-AB65-4F1D-8EF1-FE77ECD3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08" y="4481506"/>
            <a:ext cx="679808" cy="6798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C0A406-0178-4024-B061-9CA4EAC343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976795" y="5949141"/>
            <a:ext cx="1077859" cy="6431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8EE3F5-DE32-4FAC-84DA-CEEEAA777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81" y="206630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786" y="438472"/>
            <a:ext cx="7781163" cy="1209675"/>
          </a:xfrm>
        </p:spPr>
        <p:txBody>
          <a:bodyPr>
            <a:normAutofit/>
          </a:bodyPr>
          <a:lstStyle/>
          <a:p>
            <a:pPr algn="ctr"/>
            <a:r>
              <a:rPr lang="de-AT" sz="4000" dirty="0"/>
              <a:t>Prerequisites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23084-0A61-4D93-9ADD-7EA3276BA60C}"/>
              </a:ext>
            </a:extLst>
          </p:cNvPr>
          <p:cNvSpPr txBox="1"/>
          <p:nvPr/>
        </p:nvSpPr>
        <p:spPr>
          <a:xfrm>
            <a:off x="2509620" y="1950629"/>
            <a:ext cx="6300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de-AT" sz="2400" dirty="0">
                <a:solidFill>
                  <a:schemeClr val="bg1"/>
                </a:solidFill>
              </a:rPr>
              <a:t>Level 200 Session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Basic knowledge of Power BI would help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You don’t need to know any DAX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4A01D-A412-4BB7-B407-76BE917E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24127" y="1648147"/>
            <a:ext cx="1754327" cy="1754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C146A-5D97-43ED-89EC-F6594802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620" y="3891601"/>
            <a:ext cx="3235748" cy="2356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9294A3-A7D1-4A8F-AFC2-87A5CA4B8E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56970" y="5979954"/>
            <a:ext cx="1077859" cy="643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C5C8DD-C570-4CEE-84DA-A63D1EFA14C6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148EE2-CC82-4AF1-A0BB-7555D8CEF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45" y="506034"/>
            <a:ext cx="865462" cy="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4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435" y="214448"/>
            <a:ext cx="9281160" cy="1209675"/>
          </a:xfrm>
        </p:spPr>
        <p:txBody>
          <a:bodyPr>
            <a:normAutofit/>
          </a:bodyPr>
          <a:lstStyle/>
          <a:p>
            <a:pPr algn="ctr"/>
            <a:r>
              <a:rPr lang="de-AT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1839" y="1862138"/>
            <a:ext cx="8548497" cy="313372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itchFamily="2" charset="2"/>
              <a:buAutoNum type="arabicPeriod"/>
            </a:pPr>
            <a:r>
              <a:rPr lang="de-AT" sz="2400" dirty="0">
                <a:solidFill>
                  <a:schemeClr val="bg1"/>
                </a:solidFill>
                <a:cs typeface="Calibri" panose="020F0502020204030204" pitchFamily="34" charset="0"/>
              </a:rPr>
              <a:t>Turn plain Matrix to a „custom“ visual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de-AT" sz="2400" dirty="0">
                <a:solidFill>
                  <a:schemeClr val="bg1"/>
                </a:solidFill>
                <a:cs typeface="Calibri" panose="020F0502020204030204" pitchFamily="34" charset="0"/>
              </a:rPr>
              <a:t>Show selected slicers in the report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de-AT" sz="2400" dirty="0">
                <a:solidFill>
                  <a:schemeClr val="bg1"/>
                </a:solidFill>
                <a:cs typeface="Calibri" panose="020F0502020204030204" pitchFamily="34" charset="0"/>
              </a:rPr>
              <a:t>Tooltip Pages + Animated Tooltips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de-AT" sz="2400" dirty="0">
                <a:solidFill>
                  <a:schemeClr val="bg1"/>
                </a:solidFill>
                <a:cs typeface="Calibri" panose="020F0502020204030204" pitchFamily="34" charset="0"/>
              </a:rPr>
              <a:t>Dynamic Filtering </a:t>
            </a:r>
          </a:p>
          <a:p>
            <a:pPr marL="457200" indent="-457200">
              <a:buAutoNum type="arabicPeriod"/>
            </a:pPr>
            <a:r>
              <a:rPr lang="de-AT" sz="2400" dirty="0">
                <a:solidFill>
                  <a:schemeClr val="bg1"/>
                </a:solidFill>
                <a:cs typeface="Calibri" panose="020F0502020204030204" pitchFamily="34" charset="0"/>
              </a:rPr>
              <a:t>Build custom Slicer pane with Bookmarks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de-AT" sz="2400" dirty="0">
                <a:solidFill>
                  <a:schemeClr val="bg1"/>
                </a:solidFill>
                <a:cs typeface="Calibri" panose="020F0502020204030204" pitchFamily="34" charset="0"/>
              </a:rPr>
              <a:t>Enhance report with images on axis</a:t>
            </a:r>
          </a:p>
          <a:p>
            <a:pPr marL="457200" indent="-457200">
              <a:buAutoNum type="arabicPeriod"/>
            </a:pPr>
            <a:r>
              <a:rPr lang="de-AT" sz="2400" dirty="0">
                <a:solidFill>
                  <a:schemeClr val="bg1"/>
                </a:solidFill>
                <a:cs typeface="Calibri" panose="020F0502020204030204" pitchFamily="34" charset="0"/>
              </a:rPr>
              <a:t>Reset all slicers with one click</a:t>
            </a:r>
          </a:p>
          <a:p>
            <a:endParaRPr lang="de-AT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495B10-73EE-4969-8146-90DD16EE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04591" y="5991725"/>
            <a:ext cx="1077859" cy="643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A92A3E-37D8-4537-B0D5-A29E7B25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125236"/>
            <a:ext cx="933450" cy="955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0101F-211C-4F33-BA0A-61D52A1C27B5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894633-4EAC-45E4-B478-DD7E8402B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45" y="506034"/>
            <a:ext cx="865462" cy="8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7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28" y="272947"/>
            <a:ext cx="10229850" cy="1209082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de-AT" sz="3600" dirty="0"/>
              <a:t>#1. TURN MATRIX TO „CUSTOM“ VISUAL</a:t>
            </a:r>
            <a:br>
              <a:rPr lang="de-AT" sz="3600" dirty="0"/>
            </a:b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20896-4AB0-4587-A507-E6DAAB65226A}"/>
              </a:ext>
            </a:extLst>
          </p:cNvPr>
          <p:cNvSpPr txBox="1"/>
          <p:nvPr/>
        </p:nvSpPr>
        <p:spPr>
          <a:xfrm>
            <a:off x="303958" y="1580056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FF0000"/>
                </a:solidFill>
              </a:rPr>
              <a:t>Challenge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83C720-1F6F-41EB-BAD0-0FC32CEA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53685" y="1810887"/>
            <a:ext cx="1124079" cy="1124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4498BB-E0CA-432A-A85F-C536F169C0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10183" y="5915525"/>
            <a:ext cx="1077859" cy="643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84DEA-A3B9-4991-9985-7C52F943E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8" y="3636646"/>
            <a:ext cx="7024598" cy="212276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418934D-A910-4D6C-B05A-9A441796A83B}"/>
              </a:ext>
            </a:extLst>
          </p:cNvPr>
          <p:cNvSpPr txBox="1">
            <a:spLocks/>
          </p:cNvSpPr>
          <p:nvPr/>
        </p:nvSpPr>
        <p:spPr>
          <a:xfrm>
            <a:off x="387828" y="2224154"/>
            <a:ext cx="5405177" cy="112408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Extremely large collection of visuals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Plain old Matrix from SSRS time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F86364-7E62-4E75-8512-5C879ABBD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471" y="2577760"/>
            <a:ext cx="2623563" cy="2803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EBD17E-3E71-425D-971D-7E7A27864F5B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D98911-224F-4516-9441-A2A1989E9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6" y="174920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2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66" y="287220"/>
            <a:ext cx="9281160" cy="1124079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de-AT" sz="3600" dirty="0"/>
              <a:t>#1. TURN MATRIX TO „CUSTOM“ VISUAL</a:t>
            </a:r>
            <a:br>
              <a:rPr lang="de-AT" sz="5400" dirty="0"/>
            </a:br>
            <a:endParaRPr lang="en-US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AF9B8-85D8-4AB6-B3B2-461265B23B51}"/>
              </a:ext>
            </a:extLst>
          </p:cNvPr>
          <p:cNvSpPr txBox="1"/>
          <p:nvPr/>
        </p:nvSpPr>
        <p:spPr>
          <a:xfrm>
            <a:off x="1043742" y="1911262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0070C0"/>
                </a:solidFill>
              </a:rPr>
              <a:t>Solution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82F7D1-2EDA-4945-8D44-EC1641AB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94868" y="2112492"/>
            <a:ext cx="1124079" cy="1124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BC1D5A-D7BB-44E4-A7BD-90164A98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18947" y="6016500"/>
            <a:ext cx="1077859" cy="643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A196E-B734-4B58-AD7C-84E64522EA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43742" y="3937764"/>
            <a:ext cx="6413150" cy="184237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54BC594-40A7-47B8-B818-90FBBEBF6A73}"/>
              </a:ext>
            </a:extLst>
          </p:cNvPr>
          <p:cNvSpPr txBox="1">
            <a:spLocks/>
          </p:cNvSpPr>
          <p:nvPr/>
        </p:nvSpPr>
        <p:spPr>
          <a:xfrm>
            <a:off x="1043742" y="2507876"/>
            <a:ext cx="5723958" cy="112407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Use the power of conditional formatting!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Transform Matrix to a „heatmap-like“ visual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Easy spot trends!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EC900-CD62-4A82-8C0A-D94E1183C08B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E168E2-D427-43CF-B6EF-F3EBCACB2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3" y="206137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2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54" y="381001"/>
            <a:ext cx="9752838" cy="955586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de-AT" sz="3600" dirty="0"/>
              <a:t>#1. TURN MATRIX TO „CUSTOM“ VISUAL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AC2516-EF45-4A37-A56C-F3013226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86" y="1793875"/>
            <a:ext cx="4752975" cy="2543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9D0705-D7B0-414E-869E-359A2A354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95838" y="5980365"/>
            <a:ext cx="1077859" cy="643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A9EF91-4F43-4F7F-9D52-E2148C516AD6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07A8F9-C7CE-48D1-9F6F-24DE55795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215671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89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073" y="429528"/>
            <a:ext cx="9281160" cy="1209675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ctr"/>
            <a:br>
              <a:rPr lang="de-AT" sz="5400" dirty="0"/>
            </a:br>
            <a:r>
              <a:rPr lang="de-AT" sz="4000" dirty="0"/>
              <a:t>#2. SHOW SELECTED SLICERS</a:t>
            </a:r>
            <a:br>
              <a:rPr lang="de-AT" sz="5400" dirty="0"/>
            </a:br>
            <a:br>
              <a:rPr lang="de-AT" sz="5400" dirty="0"/>
            </a:b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450" y="2457172"/>
            <a:ext cx="6973918" cy="149004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Multiple slicers in the report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Multiple selections within one slicer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AT" dirty="0">
                <a:solidFill>
                  <a:schemeClr val="bg1"/>
                </a:solidFill>
              </a:rPr>
              <a:t>Enable users to see which filters they applied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E2026-C50A-41D0-A3A7-BD6687E89A13}"/>
              </a:ext>
            </a:extLst>
          </p:cNvPr>
          <p:cNvSpPr txBox="1"/>
          <p:nvPr/>
        </p:nvSpPr>
        <p:spPr>
          <a:xfrm>
            <a:off x="910073" y="1817355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FF0000"/>
                </a:solidFill>
              </a:rPr>
              <a:t>Challenge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890FA7-EEE7-4367-B838-BE7F5FB2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19" y="4125369"/>
            <a:ext cx="3924360" cy="2154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BFEFE7-963A-4540-A252-C0B4397BA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24338" y="1426715"/>
            <a:ext cx="1124079" cy="1124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7C3A71-80E1-46B1-83E1-BC6D6244F4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86377" y="6031685"/>
            <a:ext cx="1077859" cy="643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89063-8E2D-412F-91E5-382168EAB293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C1AB31-D5EC-4FCF-9F2D-D9B408CA7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28" y="281466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7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2C30-E59E-416A-8AEE-B8130C86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638" y="400072"/>
            <a:ext cx="9281160" cy="1209675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ctr"/>
            <a:br>
              <a:rPr lang="de-AT" sz="5400" dirty="0"/>
            </a:br>
            <a:r>
              <a:rPr lang="de-AT" sz="4000" dirty="0"/>
              <a:t>#2. SHOW SELECTED SLICERS</a:t>
            </a:r>
            <a:br>
              <a:rPr lang="de-AT" sz="5400" dirty="0"/>
            </a:br>
            <a:br>
              <a:rPr lang="de-AT" sz="5400" dirty="0"/>
            </a:b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CAC7-872E-4CD2-A2E5-A02A1C69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723" y="2372927"/>
            <a:ext cx="6401063" cy="1350498"/>
          </a:xfrm>
          <a:noFill/>
        </p:spPr>
        <p:txBody>
          <a:bodyPr>
            <a:normAutofit fontScale="92500" lnSpcReduction="10000"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DAX is your friend!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Iterator functions to the rescue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AT" dirty="0">
                <a:solidFill>
                  <a:schemeClr val="bg1"/>
                </a:solidFill>
              </a:rPr>
              <a:t>Bonus tip: include bookmarks for even better user experience!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24D43-F658-47C0-AA06-CA3BA415A350}"/>
              </a:ext>
            </a:extLst>
          </p:cNvPr>
          <p:cNvSpPr txBox="1"/>
          <p:nvPr/>
        </p:nvSpPr>
        <p:spPr>
          <a:xfrm>
            <a:off x="2119748" y="1743223"/>
            <a:ext cx="196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>
                <a:solidFill>
                  <a:srgbClr val="0070C0"/>
                </a:solidFill>
              </a:rPr>
              <a:t>Solution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C9CDDE-9F62-44E5-BB4B-F4E680A8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91237" y="1810887"/>
            <a:ext cx="1124079" cy="1124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B5A83B-88E8-41B5-9894-8B854D367C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044" y="3943472"/>
            <a:ext cx="4475966" cy="2580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874EE-E4CE-4774-A4B6-8EC36038AE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18947" y="6001250"/>
            <a:ext cx="1077859" cy="643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4084F6-4267-4F72-BA94-D9EA9F3E5A9D}"/>
              </a:ext>
            </a:extLst>
          </p:cNvPr>
          <p:cNvSpPr txBox="1"/>
          <p:nvPr/>
        </p:nvSpPr>
        <p:spPr>
          <a:xfrm>
            <a:off x="9195314" y="6303761"/>
            <a:ext cx="16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7030A0"/>
                </a:solidFill>
              </a:rPr>
              <a:t>@DataMozart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473D76-D730-4293-9CB7-0543F3EA9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42" y="276475"/>
            <a:ext cx="643123" cy="6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29455"/>
      </p:ext>
    </p:extLst>
  </p:cSld>
  <p:clrMapOvr>
    <a:masterClrMapping/>
  </p:clrMapOvr>
</p:sld>
</file>

<file path=ppt/theme/theme1.xml><?xml version="1.0" encoding="utf-8"?>
<a:theme xmlns:a="http://schemas.openxmlformats.org/drawingml/2006/main" name="Logo Design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saturdayTemplate.potx" id="{72F045DE-0DD4-4C8F-85E9-8466495D7637}" vid="{ACC5CCDF-8838-4F04-A3FD-30119EFB06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DatasaturdayTemplate</Template>
  <TotalTime>64</TotalTime>
  <Words>720</Words>
  <Application>Microsoft Office PowerPoint</Application>
  <PresentationFormat>Widescreen</PresentationFormat>
  <Paragraphs>136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Gotham Bold</vt:lpstr>
      <vt:lpstr>Segoe UI</vt:lpstr>
      <vt:lpstr>Segoe UI Semibold</vt:lpstr>
      <vt:lpstr>Wingdings</vt:lpstr>
      <vt:lpstr>Logo Designs</vt:lpstr>
      <vt:lpstr>Magnificent 7 – Simple tricks to boost your Power BI development!</vt:lpstr>
      <vt:lpstr>PowerPoint Presentation</vt:lpstr>
      <vt:lpstr>Prerequisites</vt:lpstr>
      <vt:lpstr>Agenda</vt:lpstr>
      <vt:lpstr>#1. TURN MATRIX TO „CUSTOM“ VISUAL </vt:lpstr>
      <vt:lpstr>#1. TURN MATRIX TO „CUSTOM“ VISUAL </vt:lpstr>
      <vt:lpstr>#1. TURN MATRIX TO „CUSTOM“ VISUAL</vt:lpstr>
      <vt:lpstr> #2. SHOW SELECTED SLICERS  </vt:lpstr>
      <vt:lpstr> #2. SHOW SELECTED SLICERS  </vt:lpstr>
      <vt:lpstr>#2. SHOW SELECTED SLICERS</vt:lpstr>
      <vt:lpstr>#3. TOOLTIP PAGES + ANIMATED TOOLTIP</vt:lpstr>
      <vt:lpstr>#3. TOOLTIP PAGES + ANIMATED TOOLTIP</vt:lpstr>
      <vt:lpstr>#3. TOOLTIP PAGES + ANIMATED TOOLTIP</vt:lpstr>
      <vt:lpstr>#4. DYNAMIC FILTERING</vt:lpstr>
      <vt:lpstr>#4. DYNAMIC FILTERING</vt:lpstr>
      <vt:lpstr>#4. DYNAMIC FILTERING</vt:lpstr>
      <vt:lpstr>#5. BUILD SLICER PANE WITH BOOKMARKS</vt:lpstr>
      <vt:lpstr>#5. BUILD SLICER PANE WITH BOOKMARKS</vt:lpstr>
      <vt:lpstr>#5. BUILD SLICER PANE WITH BOOKMARKS</vt:lpstr>
      <vt:lpstr>#5. BUILD SLICER PANE WITH BOOKMARKS</vt:lpstr>
      <vt:lpstr>  #6. ENHANCE REPORT WITH IMAGES ON AXIS  </vt:lpstr>
      <vt:lpstr>  #6. ENHANCE REPORT WITH IMAGES ON AXIS  </vt:lpstr>
      <vt:lpstr>#6. ENHANCE REPORT WITH IMAGES ON AXIS</vt:lpstr>
      <vt:lpstr>   #7. RESET ALL SLICER WITH ONE CLICK   </vt:lpstr>
      <vt:lpstr>   #7. RESET ALL SLICERS WITH ONE CLICK   </vt:lpstr>
      <vt:lpstr>#7. RESET ALL SLICERS WITH ONE CLICK</vt:lpstr>
      <vt:lpstr>Questions 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 Ilic</dc:creator>
  <cp:lastModifiedBy>Nikola Ilic</cp:lastModifiedBy>
  <cp:revision>11</cp:revision>
  <dcterms:created xsi:type="dcterms:W3CDTF">2021-04-23T07:08:55Z</dcterms:created>
  <dcterms:modified xsi:type="dcterms:W3CDTF">2021-05-13T09:12:51Z</dcterms:modified>
</cp:coreProperties>
</file>